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66" r:id="rId3"/>
    <p:sldId id="304" r:id="rId4"/>
    <p:sldId id="303" r:id="rId5"/>
    <p:sldId id="305" r:id="rId6"/>
    <p:sldId id="308" r:id="rId7"/>
    <p:sldId id="306" r:id="rId8"/>
    <p:sldId id="307" r:id="rId9"/>
    <p:sldId id="288" r:id="rId10"/>
    <p:sldId id="309" r:id="rId11"/>
    <p:sldId id="270" r:id="rId12"/>
    <p:sldId id="296" r:id="rId13"/>
    <p:sldId id="297" r:id="rId14"/>
    <p:sldId id="298" r:id="rId15"/>
    <p:sldId id="299" r:id="rId16"/>
    <p:sldId id="310" r:id="rId17"/>
    <p:sldId id="320" r:id="rId18"/>
    <p:sldId id="302" r:id="rId19"/>
    <p:sldId id="312" r:id="rId20"/>
    <p:sldId id="313" r:id="rId21"/>
    <p:sldId id="319" r:id="rId22"/>
    <p:sldId id="315" r:id="rId23"/>
    <p:sldId id="316" r:id="rId24"/>
    <p:sldId id="314" r:id="rId25"/>
    <p:sldId id="317" r:id="rId26"/>
    <p:sldId id="279" r:id="rId27"/>
    <p:sldId id="31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304"/>
            <p14:sldId id="303"/>
            <p14:sldId id="305"/>
            <p14:sldId id="308"/>
            <p14:sldId id="306"/>
            <p14:sldId id="307"/>
            <p14:sldId id="288"/>
            <p14:sldId id="309"/>
            <p14:sldId id="270"/>
            <p14:sldId id="296"/>
            <p14:sldId id="297"/>
            <p14:sldId id="298"/>
            <p14:sldId id="299"/>
            <p14:sldId id="310"/>
            <p14:sldId id="320"/>
            <p14:sldId id="302"/>
            <p14:sldId id="312"/>
            <p14:sldId id="313"/>
            <p14:sldId id="319"/>
            <p14:sldId id="315"/>
            <p14:sldId id="316"/>
            <p14:sldId id="314"/>
            <p14:sldId id="317"/>
            <p14:sldId id="27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9"/>
    <p:restoredTop sz="63029"/>
  </p:normalViewPr>
  <p:slideViewPr>
    <p:cSldViewPr snapToGrid="0" snapToObjects="1">
      <p:cViewPr varScale="1">
        <p:scale>
          <a:sx n="61" d="100"/>
          <a:sy n="61" d="100"/>
        </p:scale>
        <p:origin x="2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03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922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58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5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976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0119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560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0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166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70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606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264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099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907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703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4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13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54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398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632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165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4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方法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373696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520000" y="2025295"/>
            <a:ext cx="7443216" cy="38907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回顾刚才的例子：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当相同逻辑功能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在</a:t>
            </a: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不同地方被调用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的时候，为了避免重复代码，我们把这部分相同的逻辑统一写到一个方法里，然后它可以被反复调用而不用重复写，还利于后期维护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。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9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57616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84D264-8863-EA43-88F5-E7164008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48" y="2666365"/>
            <a:ext cx="8148703" cy="15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488741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如何定义并调用方法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40931-2A65-D049-AFF8-1A724DC28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6" y="1888490"/>
            <a:ext cx="10747667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8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4.Void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方法是所有方法中的其中一类，只不过它没有返回值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常用于 打印，转变全局变量，转变传入的引用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以引用方式传入参数，后面会讲以值的方式传入参数，这是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种不同的方式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CED669-7580-E546-A3A0-E4AC19AFDC77}"/>
              </a:ext>
            </a:extLst>
          </p:cNvPr>
          <p:cNvSpPr txBox="1"/>
          <p:nvPr/>
        </p:nvSpPr>
        <p:spPr>
          <a:xfrm>
            <a:off x="2193594" y="5541955"/>
            <a:ext cx="8143702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举例： 打印成绩</a:t>
            </a:r>
            <a:endParaRPr kumimoji="1" lang="en-US" altLang="zh-CN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50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49441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当调用带参数的方法时，实参的值传递给形参，这个过程称为按值传递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(pass by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va!ue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将该变童的值传递给形参。</a:t>
            </a:r>
            <a:r>
              <a:rPr kumimoji="1" lang="zh-CN" altLang="en-US" sz="2800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无论形参在方法中是 否改变，该变量都不受影响。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516FFF-C307-994E-B74D-777D7738C653}"/>
              </a:ext>
            </a:extLst>
          </p:cNvPr>
          <p:cNvSpPr txBox="1"/>
          <p:nvPr/>
        </p:nvSpPr>
        <p:spPr>
          <a:xfrm>
            <a:off x="1889760" y="5811520"/>
            <a:ext cx="72948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上代码，参考书中例子 的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swap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57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73324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410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</a:t>
            </a:r>
            <a:r>
              <a:rPr lang="en-US" altLang="zh-CN" sz="2800" dirty="0"/>
              <a:t>:</a:t>
            </a:r>
            <a:r>
              <a:rPr lang="zh-CN" altLang="en-US" sz="2800" dirty="0"/>
              <a:t>  为了标识程序中的变量，函数，类而采用的命名。是由字母、数字、下划线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和美元符号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构成的字符序列。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标识符必须以字母、下划线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或美元符号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开头，不能以数字开头。 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标识符不能是保留字</a:t>
            </a:r>
            <a:r>
              <a:rPr lang="en-US" altLang="zh-CN" sz="2800" dirty="0"/>
              <a:t>(</a:t>
            </a:r>
            <a:r>
              <a:rPr lang="zh-CN" altLang="en-US" sz="2800" dirty="0"/>
              <a:t>参见附录</a:t>
            </a:r>
            <a:r>
              <a:rPr lang="en-US" altLang="zh-CN" sz="2800" dirty="0"/>
              <a:t>A</a:t>
            </a:r>
            <a:r>
              <a:rPr lang="zh-CN" altLang="en-US" sz="2800" dirty="0"/>
              <a:t>中的保留字列表</a:t>
            </a:r>
            <a:r>
              <a:rPr lang="en-US" altLang="zh-CN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</a:t>
            </a:r>
            <a:r>
              <a:rPr lang="en-US" altLang="zh-CN" sz="2800" dirty="0"/>
              <a:t>true</a:t>
            </a:r>
            <a:r>
              <a:rPr lang="zh-CN" altLang="en-US" sz="2800" dirty="0"/>
              <a:t>、</a:t>
            </a:r>
            <a:r>
              <a:rPr lang="en-US" altLang="zh-CN" sz="2800" dirty="0"/>
              <a:t>false</a:t>
            </a:r>
            <a:r>
              <a:rPr lang="zh-CN" altLang="en-US" sz="2800" dirty="0"/>
              <a:t>或</a:t>
            </a:r>
            <a:r>
              <a:rPr lang="en-US" altLang="zh-CN" sz="2800" dirty="0"/>
              <a:t>null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标识符可以为任意长度。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338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10816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1671195"/>
            <a:ext cx="8728364" cy="518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重载方法：使用同样的名字来定义不同方法，只要它们的参数个或类型不同即可。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函数签名：包括函数名，参数的数量、类型和顺序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c)</a:t>
            </a: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F86B4-74B4-0648-A212-2B011FBF298A}"/>
              </a:ext>
            </a:extLst>
          </p:cNvPr>
          <p:cNvSpPr txBox="1"/>
          <p:nvPr/>
        </p:nvSpPr>
        <p:spPr>
          <a:xfrm>
            <a:off x="7762240" y="4771306"/>
            <a:ext cx="401039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 书中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TestMethodOverloading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4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重载方法的好处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195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不用为了对不同的参数类型或参数个数，而写多个函数。多个函数用同一个名字，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减少函数名的数量，避免命名的污染，可应对不同的需求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580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如何自顶向下地设计系统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两种思维大家会受益终身</a:t>
            </a:r>
            <a:endParaRPr lang="en-US" altLang="zh-CN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自底向上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自下而上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04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08000" y="2865120"/>
            <a:ext cx="4917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定义：先从总体出发，然后逐步分解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思维导图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金字塔思维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麦肯锡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F4E62-9FC7-5345-91C2-B22BE103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1651000"/>
            <a:ext cx="6159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4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982729" y="1135498"/>
            <a:ext cx="7443216" cy="7634050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方法的存在意义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如何调用方法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如何自顶向下地设计系统或方法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自底向上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68960" y="1792415"/>
            <a:ext cx="11440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定义：先从局部出发，然后逐步往上汇总，最终形成整体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群体智能，比如蚁群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每个蚂蚁做好自己的事情，整体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蚁群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就不需要干预且顺利地运行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这次非典型肺炎，杭州如何管理？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每户人家把自己的事情做好   每个街道就能顺利控制好疫情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每个街道控制好疫情   每个区就能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每个区控制好疫情   杭州市就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85D411-9A7C-D240-AF16-57DBA2C8F0E8}"/>
              </a:ext>
            </a:extLst>
          </p:cNvPr>
          <p:cNvSpPr txBox="1"/>
          <p:nvPr/>
        </p:nvSpPr>
        <p:spPr>
          <a:xfrm>
            <a:off x="2234234" y="6260570"/>
            <a:ext cx="676750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总结来说： 做好自己，整体就能完美运行。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37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自顶向下和自底向上比较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38B689-5E6D-3243-81A0-1CADD49C1D2E}"/>
              </a:ext>
            </a:extLst>
          </p:cNvPr>
          <p:cNvSpPr txBox="1"/>
          <p:nvPr/>
        </p:nvSpPr>
        <p:spPr>
          <a:xfrm>
            <a:off x="765543" y="2571527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两者最终结果都是 一颗往下分叉开的树 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98C4C4-4613-3744-8765-54FC744572FD}"/>
              </a:ext>
            </a:extLst>
          </p:cNvPr>
          <p:cNvSpPr txBox="1"/>
          <p:nvPr/>
        </p:nvSpPr>
        <p:spPr>
          <a:xfrm>
            <a:off x="7471147" y="2343464"/>
            <a:ext cx="4330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自顶向下的思考起点是最高层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整体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，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自底向上的思考起点是最低层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个体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自顶向下： 老师教什么，你学什么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自底向上：学生想学什么，老师就教什么。</a:t>
            </a:r>
            <a:endParaRPr kumimoji="1" lang="en-US" altLang="zh-CN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5F23DF-5755-D146-8CBF-61DE82C493D9}"/>
              </a:ext>
            </a:extLst>
          </p:cNvPr>
          <p:cNvSpPr/>
          <p:nvPr/>
        </p:nvSpPr>
        <p:spPr>
          <a:xfrm>
            <a:off x="2441824" y="3963125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222E9DE-B7EB-8A45-96AA-83ACE1973567}"/>
              </a:ext>
            </a:extLst>
          </p:cNvPr>
          <p:cNvSpPr/>
          <p:nvPr/>
        </p:nvSpPr>
        <p:spPr>
          <a:xfrm>
            <a:off x="1673519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04C887-867D-D040-AE3B-13C39DADBC8A}"/>
              </a:ext>
            </a:extLst>
          </p:cNvPr>
          <p:cNvSpPr/>
          <p:nvPr/>
        </p:nvSpPr>
        <p:spPr>
          <a:xfrm>
            <a:off x="3440993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1AB1239-7034-9D4B-A5F9-F9C5E1A7DD8D}"/>
              </a:ext>
            </a:extLst>
          </p:cNvPr>
          <p:cNvSpPr/>
          <p:nvPr/>
        </p:nvSpPr>
        <p:spPr>
          <a:xfrm>
            <a:off x="1058811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21C4565-A27B-8345-8F18-2F2FA1D97E35}"/>
              </a:ext>
            </a:extLst>
          </p:cNvPr>
          <p:cNvSpPr/>
          <p:nvPr/>
        </p:nvSpPr>
        <p:spPr>
          <a:xfrm>
            <a:off x="2196739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441C6B8-6374-3542-862E-DB35AF0C3CC9}"/>
              </a:ext>
            </a:extLst>
          </p:cNvPr>
          <p:cNvSpPr/>
          <p:nvPr/>
        </p:nvSpPr>
        <p:spPr>
          <a:xfrm>
            <a:off x="2965044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125D38E-FE48-934D-BFED-2A7A938AB38B}"/>
              </a:ext>
            </a:extLst>
          </p:cNvPr>
          <p:cNvSpPr/>
          <p:nvPr/>
        </p:nvSpPr>
        <p:spPr>
          <a:xfrm>
            <a:off x="4062327" y="5867506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0D5CAD2-86D1-5C4C-8939-834C2A52B830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2120115" y="4409721"/>
            <a:ext cx="398333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2B4D295-B1D6-614E-95CD-92BD02AEE58A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1505407" y="5467358"/>
            <a:ext cx="321709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4D8CAF7-3651-0B45-BD4B-CC4E8DE92713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2888420" y="4409721"/>
            <a:ext cx="629197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B1F95F6-EE8E-7D4F-A1EC-EB5BC68BC67B}"/>
              </a:ext>
            </a:extLst>
          </p:cNvPr>
          <p:cNvCxnSpPr>
            <a:stCxn id="10" idx="5"/>
            <a:endCxn id="13" idx="0"/>
          </p:cNvCxnSpPr>
          <p:nvPr/>
        </p:nvCxnSpPr>
        <p:spPr>
          <a:xfrm>
            <a:off x="2120115" y="5390734"/>
            <a:ext cx="338234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BCF91B0-C250-7744-A521-D8EEFE523B39}"/>
              </a:ext>
            </a:extLst>
          </p:cNvPr>
          <p:cNvCxnSpPr>
            <a:stCxn id="11" idx="4"/>
            <a:endCxn id="14" idx="7"/>
          </p:cNvCxnSpPr>
          <p:nvPr/>
        </p:nvCxnSpPr>
        <p:spPr>
          <a:xfrm flipH="1">
            <a:off x="3411640" y="5467358"/>
            <a:ext cx="290963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5363925F-B5FC-2F4C-85E5-9058FBEC1B3E}"/>
              </a:ext>
            </a:extLst>
          </p:cNvPr>
          <p:cNvCxnSpPr>
            <a:stCxn id="11" idx="5"/>
            <a:endCxn id="15" idx="0"/>
          </p:cNvCxnSpPr>
          <p:nvPr/>
        </p:nvCxnSpPr>
        <p:spPr>
          <a:xfrm>
            <a:off x="3887589" y="5390734"/>
            <a:ext cx="436348" cy="47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BE0D708-9465-534A-BE4C-C9741FBCA49D}"/>
              </a:ext>
            </a:extLst>
          </p:cNvPr>
          <p:cNvSpPr txBox="1"/>
          <p:nvPr/>
        </p:nvSpPr>
        <p:spPr>
          <a:xfrm>
            <a:off x="765543" y="1738419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相同点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19B44B-B233-3145-B230-84A5F2798545}"/>
              </a:ext>
            </a:extLst>
          </p:cNvPr>
          <p:cNvSpPr txBox="1"/>
          <p:nvPr/>
        </p:nvSpPr>
        <p:spPr>
          <a:xfrm>
            <a:off x="7658984" y="1625123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不同点</a:t>
            </a:r>
          </a:p>
        </p:txBody>
      </p:sp>
    </p:spTree>
    <p:extLst>
      <p:ext uri="{BB962C8B-B14F-4D97-AF65-F5344CB8AC3E}">
        <p14:creationId xmlns:p14="http://schemas.microsoft.com/office/powerpoint/2010/main" val="2217016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08A9F9-90B3-1D47-BBAB-5C16AC7B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微信为例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CB8C4B-DC78-AF4A-AECC-58DCD8B236BD}"/>
              </a:ext>
            </a:extLst>
          </p:cNvPr>
          <p:cNvSpPr txBox="1"/>
          <p:nvPr/>
        </p:nvSpPr>
        <p:spPr>
          <a:xfrm>
            <a:off x="1731818" y="2015173"/>
            <a:ext cx="8728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以微信为例：假设你作为腾讯 微信团队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/android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的负责人。你很牛逼啊，你需要实现微信这个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的功能，你怎么设计呢？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72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72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47C188-B6E9-2A4B-BB19-53634D110344}"/>
              </a:ext>
            </a:extLst>
          </p:cNvPr>
          <p:cNvSpPr txBox="1"/>
          <p:nvPr/>
        </p:nvSpPr>
        <p:spPr>
          <a:xfrm>
            <a:off x="1158240" y="2654012"/>
            <a:ext cx="3637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App{</a:t>
            </a:r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3…</a:t>
            </a:r>
          </a:p>
          <a:p>
            <a:r>
              <a:rPr kumimoji="1" lang="en-US" altLang="zh-CN" sz="2800" dirty="0"/>
              <a:t>}</a:t>
            </a:r>
            <a:endParaRPr kumimoji="1"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224FFA-36C6-7241-BCD3-35EFB4F468AA}"/>
              </a:ext>
            </a:extLst>
          </p:cNvPr>
          <p:cNvSpPr txBox="1"/>
          <p:nvPr/>
        </p:nvSpPr>
        <p:spPr>
          <a:xfrm>
            <a:off x="4124960" y="2072640"/>
            <a:ext cx="7518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方法的设计思路类似的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//</a:t>
            </a:r>
            <a:r>
              <a:rPr kumimoji="1" lang="zh-CN" altLang="en-US" sz="2800" dirty="0"/>
              <a:t> 如何从网络上下载图片并显示在当前设备上？</a:t>
            </a:r>
            <a:endParaRPr kumimoji="1" lang="en-US" altLang="zh-CN" sz="2800" dirty="0"/>
          </a:p>
          <a:p>
            <a:r>
              <a:rPr kumimoji="1" lang="en-US" altLang="zh-CN" sz="2800" dirty="0"/>
              <a:t>Void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showImageFromWeb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URL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){</a:t>
            </a:r>
          </a:p>
          <a:p>
            <a:r>
              <a:rPr kumimoji="1" lang="en-US" altLang="zh-CN" sz="2800" dirty="0"/>
              <a:t>	Validate(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首先验证网址的可靠性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fetchImage</a:t>
            </a:r>
            <a:r>
              <a:rPr kumimoji="1" lang="en-US" altLang="zh-CN" sz="2800" dirty="0"/>
              <a:t>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去服务器获取图片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showOnCurrent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显示在当前设备上</a:t>
            </a:r>
            <a:endParaRPr kumimoji="1" lang="en-US" altLang="zh-CN" sz="2800" dirty="0"/>
          </a:p>
          <a:p>
            <a:r>
              <a:rPr kumimoji="1" lang="en-US" altLang="zh-CN" sz="2800" dirty="0"/>
              <a:t>}</a:t>
            </a:r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9F4AAF-6621-E34A-943B-377CD2D911E6}"/>
              </a:ext>
            </a:extLst>
          </p:cNvPr>
          <p:cNvSpPr txBox="1"/>
          <p:nvPr/>
        </p:nvSpPr>
        <p:spPr>
          <a:xfrm>
            <a:off x="4124960" y="5993099"/>
            <a:ext cx="5061098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还可以参考 我写的 </a:t>
            </a:r>
            <a:r>
              <a:rPr lang="en-US" altLang="zh-CN" sz="2400" dirty="0" err="1">
                <a:solidFill>
                  <a:schemeClr val="bg1"/>
                </a:solidFill>
              </a:rPr>
              <a:t>MathAndStringExample.java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2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1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5284466" y="2776302"/>
            <a:ext cx="7443216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如下情景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      </a:t>
            </a:r>
            <a:r>
              <a:rPr kumimoji="1" lang="en-US" altLang="zh-CN" sz="3600" dirty="0">
                <a:ea typeface="Microsoft YaHei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0DE92A-3138-DD4F-A55D-9DE96C20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01" y="0"/>
            <a:ext cx="410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3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C61A07-A623-0548-ABC3-758087BC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83" y="0"/>
            <a:ext cx="5382954" cy="6802120"/>
          </a:xfrm>
          <a:prstGeom prst="rect">
            <a:avLst/>
          </a:prstGeom>
        </p:spPr>
      </p:pic>
      <p:sp>
        <p:nvSpPr>
          <p:cNvPr id="9" name="五边形 8">
            <a:extLst>
              <a:ext uri="{FF2B5EF4-FFF2-40B4-BE49-F238E27FC236}">
                <a16:creationId xmlns:a16="http://schemas.microsoft.com/office/drawing/2014/main" id="{6D8126BD-2403-FC42-A08B-1971F2B1FE03}"/>
              </a:ext>
            </a:extLst>
          </p:cNvPr>
          <p:cNvSpPr/>
          <p:nvPr/>
        </p:nvSpPr>
        <p:spPr>
          <a:xfrm>
            <a:off x="1807963" y="2766450"/>
            <a:ext cx="2377440" cy="11379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发送消息流程</a:t>
            </a:r>
          </a:p>
        </p:txBody>
      </p:sp>
    </p:spTree>
    <p:extLst>
      <p:ext uri="{BB962C8B-B14F-4D97-AF65-F5344CB8AC3E}">
        <p14:creationId xmlns:p14="http://schemas.microsoft.com/office/powerpoint/2010/main" val="402044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756819" y="1297173"/>
            <a:ext cx="9683814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但是，发送消息的路径只有通过这一个按钮吗？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600" dirty="0">
                <a:ea typeface="Microsoft YaHei" panose="020B0503020204020204" pitchFamily="34" charset="-122"/>
              </a:rPr>
              <a:t>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9D90FE-2012-EE42-ADFC-11B71F3B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869" y="3429000"/>
            <a:ext cx="3936262" cy="26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2D3131-6AED-0E42-B0DC-C49F432A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17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0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3F5DD9-3551-A943-BC8D-16367F29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374392" y="1334415"/>
            <a:ext cx="7443216" cy="38907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如果在不同的地方触发同样的功能，都写一遍复杂的发送消息流程，那现实中程序员哥哥姐姐叔叔阿姨的奖金就没了。 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那怎么做能避免这样的窘境吗？  要靠方法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  <p:pic>
        <p:nvPicPr>
          <p:cNvPr id="4" name="图形 3" descr="实心填充的哭泣表情">
            <a:extLst>
              <a:ext uri="{FF2B5EF4-FFF2-40B4-BE49-F238E27FC236}">
                <a16:creationId xmlns:a16="http://schemas.microsoft.com/office/drawing/2014/main" id="{5A4BEFB3-981F-A542-B4EE-5D80D028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240" y="2981007"/>
            <a:ext cx="680720" cy="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2671</TotalTime>
  <Words>1055</Words>
  <Application>Microsoft Macintosh PowerPoint</Application>
  <PresentationFormat>宽屏</PresentationFormat>
  <Paragraphs>150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288</cp:revision>
  <dcterms:created xsi:type="dcterms:W3CDTF">2019-09-24T01:18:33Z</dcterms:created>
  <dcterms:modified xsi:type="dcterms:W3CDTF">2020-02-23T01:25:50Z</dcterms:modified>
</cp:coreProperties>
</file>